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425" r:id="rId3"/>
    <p:sldId id="531" r:id="rId4"/>
    <p:sldId id="438" r:id="rId5"/>
    <p:sldId id="532" r:id="rId6"/>
    <p:sldId id="475" r:id="rId7"/>
    <p:sldId id="533" r:id="rId8"/>
    <p:sldId id="534" r:id="rId9"/>
    <p:sldId id="535" r:id="rId10"/>
    <p:sldId id="536" r:id="rId11"/>
    <p:sldId id="537" r:id="rId12"/>
    <p:sldId id="53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3505" autoAdjust="0"/>
  </p:normalViewPr>
  <p:slideViewPr>
    <p:cSldViewPr snapToGrid="0">
      <p:cViewPr varScale="1">
        <p:scale>
          <a:sx n="102" d="100"/>
          <a:sy n="102" d="100"/>
        </p:scale>
        <p:origin x="96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E82BD-2C67-4008-B636-F16B5D494941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3F8C2-A7DD-47B7-AC34-DDA2FFBC86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710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https://ezgif.com/maker</a:t>
            </a:r>
          </a:p>
          <a:p>
            <a:endParaRPr lang="en-US" altLang="ko-KR" dirty="0"/>
          </a:p>
          <a:p>
            <a:r>
              <a:rPr lang="en-US" altLang="ko-KR" dirty="0"/>
              <a:t>Dirichlet boundary conditions assume the solution to the variable. </a:t>
            </a:r>
          </a:p>
          <a:p>
            <a:r>
              <a:rPr lang="en-US" altLang="ko-KR" dirty="0"/>
              <a:t>In Neumann boundary conditions, a solution is assumed for the derivative of the variable.</a:t>
            </a:r>
          </a:p>
          <a:p>
            <a:endParaRPr lang="en-US" altLang="ko-KR" dirty="0"/>
          </a:p>
          <a:p>
            <a:r>
              <a:rPr lang="en-US" altLang="ko-KR" dirty="0"/>
              <a:t>https://en.wikipedia.org/wiki/Von_Neumann_stability_analysis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0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https://ezgif.com/maker</a:t>
            </a:r>
          </a:p>
          <a:p>
            <a:endParaRPr lang="en-US" altLang="ko-KR" dirty="0"/>
          </a:p>
          <a:p>
            <a:r>
              <a:rPr lang="en-US" altLang="ko-KR" dirty="0"/>
              <a:t>Dirichlet boundary conditions assume the solution to the variable. </a:t>
            </a:r>
          </a:p>
          <a:p>
            <a:r>
              <a:rPr lang="en-US" altLang="ko-KR" dirty="0"/>
              <a:t>In Neumann boundary conditions, a solution is assumed for the derivative of the variable.</a:t>
            </a:r>
          </a:p>
          <a:p>
            <a:endParaRPr lang="en-US" altLang="ko-KR" dirty="0"/>
          </a:p>
          <a:p>
            <a:r>
              <a:rPr lang="en-US" altLang="ko-KR" dirty="0"/>
              <a:t>https://en.wikipedia.org/wiki/Von_Neumann_stability_analysis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217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[1] https://chem.libretexts.org/Courses/University_of_Arkansas_Little_Rock/Chem_1403%3A_General_Chemistry_2/Text/14%3A_Rates_of_Chemical_Reactions/14.07%3A_Reaction_Mechanisms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3F8C2-A7DD-47B7-AC34-DDA2FFBC86E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17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3F8C2-A7DD-47B7-AC34-DDA2FFBC86E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888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7F23E-9472-4C06-EDF9-D09C3D1B9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74151-699A-9061-C694-5C529BD51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AC12D-C586-5460-249E-36F5BF763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64418-CF47-3381-2046-A97A4267A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BFF2F-2721-B794-9321-820FC6BA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96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B42C-2378-4416-309D-1A0CF58B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E7802-4F6D-2FE1-557E-AD8944D98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99407-3AF1-FFAC-FFDD-B754220D8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02243-90A1-99F0-BEF7-5502CF9F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68CE7-9B90-C713-8D55-68E64A2EB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661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7E0323-1163-13C6-2E78-112BF5D27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7AB739-A8FE-BABE-74BE-FCCA5ED56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A814D-E3E6-59EC-888E-F46C1E9C3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1B00F-AFE5-B335-B36E-96DC2FCE4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EFA0C-CF1C-EC77-61B8-381BA4DA6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51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E4996-8FA7-8E95-6D80-294A51E7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91689-5EFC-CBF9-C653-7FEF51B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4D97C-150D-2EB3-D1C8-AD64F9A1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CA487-A850-BD71-AFEB-2537D4B00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98E76-7ECC-B5F0-5B2E-5A28D95F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164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5B87-19FF-5760-193E-B9947D7A7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02DB5-8861-EDE2-0538-2DD00DFA9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2D1E0-14DD-D685-18CD-35E9F6497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86032-2D4F-ADF9-6873-C093CD80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315D9-2D99-AAE9-7902-7CE759B4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77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D42D7-0C82-BA10-585B-D786D0920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F74CA-9C9B-C7F5-64CF-82B1D5BC7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8B771-A963-B6CC-3ED5-0F0BAE6F2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37DE4-0D40-6695-1B80-A38BE81F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3FA8-72EE-C8A8-A670-2061789AF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275D1-2E38-4935-6B1F-AC7A62FF1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314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A7B9-7561-507D-A0AC-217215458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2759A-3868-B1BC-84AB-7BF77F901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55695-22FC-C735-ABEA-B07B2D7EB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BFCB5A-574D-567C-A26B-3E1DCD64B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5F4FD-5F92-1137-E272-3316167B0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2DEEB-6410-8C5F-8BEF-B17CC097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B19FB3-8D1E-0731-B15E-407BFD31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30B61-237A-DE50-8AC1-3BA9C8D3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7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6477-A379-275D-0E06-1A0D8280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F13E42-ABC6-B13D-5559-026955492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92CFB-6297-F592-89B7-691B56309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EBC67-AA85-6350-520B-CD3F2163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699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17073-0D24-E0F5-CD9B-F37DC8420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952CC5-ACE0-545F-F041-EC51B049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1DB29-19A2-DF29-E32E-DF9C80FA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625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2507A-872D-BED8-0944-7DC21D3E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CA6E6-AA78-4F55-A66A-9B732C372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1A54C6-96FB-8F11-2859-E3EEBCDA5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760FF-AC52-3BA0-E32E-07C8C48B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9409E-B023-C061-46D9-6F4B574DA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62678-8A44-FC78-AAE6-91BE26E05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15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EA445-F1EF-90A6-4B7A-C55FC06D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90BE98-6AC2-D182-B5BD-92C3E2ADAB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986DF-7722-67E9-D241-1050AA2DB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B3045-B6D4-58E1-0B19-2462E0EEC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1E38-EC9C-49D1-B039-CA4190CBCCDF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77089-3038-2AF4-3CAD-0EA4D76C9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4A795-08E6-57E4-DABC-95F31DB51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49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FFC37-CA83-A13F-62D6-FDA2FD9D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14285-8526-3560-13FC-3ED93F311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41EF6-A06A-5F93-8A16-F8F4F2EAF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11E38-EC9C-49D1-B039-CA4190CBCCDF}" type="datetimeFigureOut">
              <a:rPr lang="en-IN" smtClean="0"/>
              <a:t>19-05-2024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7120D-64CF-8D1E-75C3-B383B500A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141F9-489B-F2A2-9B7C-848B4E603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8B8EE-A8EE-4B73-8D19-FF848182B78A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BE8E5C4-ED03-486C-931B-E6911B67669A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" name="그룹 10">
            <a:extLst>
              <a:ext uri="{FF2B5EF4-FFF2-40B4-BE49-F238E27FC236}">
                <a16:creationId xmlns:a16="http://schemas.microsoft.com/office/drawing/2014/main" id="{12FC6C1C-FF7C-4702-A72D-CDF3B8AEA43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DE1921-852C-4176-8BC6-F21ADEB16E46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Jeonbuk National University</a:t>
              </a:r>
            </a:p>
          </p:txBody>
        </p:sp>
        <p:pic>
          <p:nvPicPr>
            <p:cNvPr id="10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4C124095-6210-4BC5-BA76-26425F1DC1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7240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93D8-7728-B962-096C-78815735A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1549"/>
            <a:ext cx="9144000" cy="169050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Aerothermochemistry and Combustion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43A47-89D5-43AA-256C-435E2DF59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3387511"/>
            <a:ext cx="8472055" cy="1073075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10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CA597D0-3FD8-4FD8-AB3F-945A94DEC37C}"/>
              </a:ext>
            </a:extLst>
          </p:cNvPr>
          <p:cNvSpPr txBox="1">
            <a:spLocks/>
          </p:cNvSpPr>
          <p:nvPr/>
        </p:nvSpPr>
        <p:spPr>
          <a:xfrm>
            <a:off x="9002278" y="4589393"/>
            <a:ext cx="2371725" cy="1229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Kumaresh</a:t>
            </a:r>
          </a:p>
          <a:p>
            <a:pPr algn="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2024/05/20</a:t>
            </a:r>
            <a:endParaRPr lang="en-IN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01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11BFE163-703F-4194-9F34-5BEC1BCB5AA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1279909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1D15-732F-41A0-8B56-E3CEF9AC1C31}"/>
              </a:ext>
            </a:extLst>
          </p:cNvPr>
          <p:cNvSpPr txBox="1"/>
          <p:nvPr/>
        </p:nvSpPr>
        <p:spPr>
          <a:xfrm>
            <a:off x="895927" y="1505528"/>
            <a:ext cx="996805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4.10) 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methane combustion, the following reaction pair is important.</a:t>
            </a:r>
          </a:p>
          <a:p>
            <a:pPr>
              <a:spcAft>
                <a:spcPts val="120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en-US" sz="1800" b="0" i="0" u="none" strike="noStrike" baseline="0" dirty="0">
              <a:latin typeface="Times-Roman"/>
            </a:endParaRPr>
          </a:p>
          <a:p>
            <a:pPr>
              <a:spcAft>
                <a:spcPts val="1200"/>
              </a:spcAft>
            </a:pPr>
            <a:endParaRPr lang="en-US" dirty="0">
              <a:latin typeface="Times-Roman"/>
            </a:endParaRPr>
          </a:p>
          <a:p>
            <a:pPr>
              <a:spcAft>
                <a:spcPts val="1200"/>
              </a:spcAft>
            </a:pPr>
            <a:r>
              <a:rPr lang="en-US" sz="1800" b="0" i="0" u="none" strike="noStrike" baseline="0" dirty="0">
                <a:latin typeface="Times-Roman"/>
              </a:rPr>
              <a:t>where the reverse reaction coefficient is given by</a:t>
            </a:r>
            <a:endParaRPr lang="en-US" sz="18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1500 K, the equilibrium constant 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a value of 0.003691 based on a reference-state pressure of 1 atm (101,325 Pa).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Derive an algebraic expression for the forward rate coefficient k</a:t>
            </a:r>
            <a:r>
              <a:rPr 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Evaluate your expression for a temperature of 1500 K. Give units.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04F37-6E67-4CC4-8D4B-70D52BEA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850" y="4114800"/>
            <a:ext cx="5200650" cy="51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A0D5B3-42EA-4A81-BF5D-C33026490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712" y="2390775"/>
            <a:ext cx="31908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61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11BFE163-703F-4194-9F34-5BEC1BCB5AA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1279909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 Between Rate Coefficients and Equilibrium Constants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35321-8406-4A3C-A762-444907245141}"/>
              </a:ext>
            </a:extLst>
          </p:cNvPr>
          <p:cNvSpPr txBox="1"/>
          <p:nvPr/>
        </p:nvSpPr>
        <p:spPr>
          <a:xfrm>
            <a:off x="1066800" y="2447925"/>
            <a:ext cx="9519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81CF0-1522-46E4-B898-CD9A1FA7B28B}"/>
              </a:ext>
            </a:extLst>
          </p:cNvPr>
          <p:cNvSpPr txBox="1"/>
          <p:nvPr/>
        </p:nvSpPr>
        <p:spPr>
          <a:xfrm>
            <a:off x="962025" y="1362760"/>
            <a:ext cx="979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consider both the forward and reverse rates for the arbitrary bimolecular reaction: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1547E-3F81-4F0C-A3A6-09BDCB086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814512"/>
            <a:ext cx="7096125" cy="3086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2B2779-8AD3-423E-8FA7-82A01878C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5014913"/>
            <a:ext cx="7097959" cy="99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88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11BFE163-703F-4194-9F34-5BEC1BCB5AA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1279909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 Between Rate Coefficients and Equilibrium Constants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35321-8406-4A3C-A762-444907245141}"/>
              </a:ext>
            </a:extLst>
          </p:cNvPr>
          <p:cNvSpPr txBox="1"/>
          <p:nvPr/>
        </p:nvSpPr>
        <p:spPr>
          <a:xfrm>
            <a:off x="952500" y="1657350"/>
            <a:ext cx="9519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D8CA2-2FE7-45CB-BDF5-E75869601384}"/>
              </a:ext>
            </a:extLst>
          </p:cNvPr>
          <p:cNvSpPr txBox="1"/>
          <p:nvPr/>
        </p:nvSpPr>
        <p:spPr>
          <a:xfrm>
            <a:off x="2867025" y="1372178"/>
            <a:ext cx="862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Derive the expressions for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form of molar concentrations, keeping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constant.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A487CD-1278-4513-8CD7-A7CD3FCDD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814512"/>
            <a:ext cx="3009900" cy="695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48573C-0FF6-467D-B6DD-749B40AEEBA2}"/>
              </a:ext>
            </a:extLst>
          </p:cNvPr>
          <p:cNvSpPr txBox="1"/>
          <p:nvPr/>
        </p:nvSpPr>
        <p:spPr>
          <a:xfrm>
            <a:off x="914400" y="3038475"/>
            <a:ext cx="9519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980BA-F405-4B39-8EE9-791E488888AC}"/>
              </a:ext>
            </a:extLst>
          </p:cNvPr>
          <p:cNvSpPr txBox="1"/>
          <p:nvPr/>
        </p:nvSpPr>
        <p:spPr>
          <a:xfrm>
            <a:off x="2876550" y="2781878"/>
            <a:ext cx="7705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 the expression of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reference-state std. pressure (P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replace the particular term with K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0EC226-0742-4A74-BC37-0A9E7A47A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457575"/>
            <a:ext cx="2628900" cy="893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33FF0C-71F7-4FA3-B5C1-6718A2FE8881}"/>
                  </a:ext>
                </a:extLst>
              </p:cNvPr>
              <p:cNvSpPr txBox="1"/>
              <p:nvPr/>
            </p:nvSpPr>
            <p:spPr>
              <a:xfrm>
                <a:off x="2876550" y="4648778"/>
                <a:ext cx="7705725" cy="1240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final expression will look like,</a:t>
                </a:r>
                <a:endParaRPr lang="en-US" sz="1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33FF0C-71F7-4FA3-B5C1-6718A2FE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550" y="4648778"/>
                <a:ext cx="7705725" cy="1240853"/>
              </a:xfrm>
              <a:prstGeom prst="rect">
                <a:avLst/>
              </a:prstGeom>
              <a:blipFill>
                <a:blip r:embed="rId4"/>
                <a:stretch>
                  <a:fillRect l="-475" t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AED961CE-145D-429C-996E-BA80D3141C09}"/>
              </a:ext>
            </a:extLst>
          </p:cNvPr>
          <p:cNvSpPr/>
          <p:nvPr/>
        </p:nvSpPr>
        <p:spPr>
          <a:xfrm>
            <a:off x="2828925" y="5067300"/>
            <a:ext cx="1581150" cy="771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2EFFA7C-B246-46CF-98F5-A5F824A9404F}"/>
              </a:ext>
            </a:extLst>
          </p:cNvPr>
          <p:cNvSpPr/>
          <p:nvPr/>
        </p:nvSpPr>
        <p:spPr>
          <a:xfrm>
            <a:off x="4572000" y="5267325"/>
            <a:ext cx="504825" cy="3524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F9C07A-89CA-4222-AB95-C692769363D6}"/>
              </a:ext>
            </a:extLst>
          </p:cNvPr>
          <p:cNvSpPr txBox="1"/>
          <p:nvPr/>
        </p:nvSpPr>
        <p:spPr>
          <a:xfrm>
            <a:off x="5181600" y="5277428"/>
            <a:ext cx="5114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this expression and give units.</a:t>
            </a:r>
          </a:p>
        </p:txBody>
      </p:sp>
    </p:spTree>
    <p:extLst>
      <p:ext uri="{BB962C8B-B14F-4D97-AF65-F5344CB8AC3E}">
        <p14:creationId xmlns:p14="http://schemas.microsoft.com/office/powerpoint/2010/main" val="1410057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EF2C571-ABBF-EE15-0EFD-92B2F1DCF2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C732D-7A00-4E9C-89B8-694EC032C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1121801"/>
            <a:ext cx="9658109" cy="478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4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EF2C571-ABBF-EE15-0EFD-92B2F1DCF2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 – Project 1</a:t>
            </a:r>
            <a:endParaRPr lang="ko-KR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2D2C3-663F-4E3B-B665-EB671AF20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4205"/>
            <a:ext cx="7530384" cy="4080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B3905E-3C11-44A8-900E-BBB8FB2B868F}"/>
                  </a:ext>
                </a:extLst>
              </p:cNvPr>
              <p:cNvSpPr txBox="1"/>
              <p:nvPr/>
            </p:nvSpPr>
            <p:spPr>
              <a:xfrm>
                <a:off x="9667375" y="3096505"/>
                <a:ext cx="1777153" cy="833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B3905E-3C11-44A8-900E-BBB8FB2B8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375" y="3096505"/>
                <a:ext cx="1777153" cy="833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9FE679C-997F-4058-9AF7-1464E20CA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774" y="-2351"/>
            <a:ext cx="3293226" cy="2469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EE0E6E-ACD7-4998-8F71-8CB76F6A5700}"/>
              </a:ext>
            </a:extLst>
          </p:cNvPr>
          <p:cNvSpPr txBox="1"/>
          <p:nvPr/>
        </p:nvSpPr>
        <p:spPr>
          <a:xfrm>
            <a:off x="2777920" y="1534753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Paraview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Post Processing tool in OpenFOAM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713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472705"/>
            <a:ext cx="10515600" cy="75565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00B51943-4415-49E6-A84D-BBBBF4623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73229" y="1772645"/>
            <a:ext cx="9602788" cy="3965575"/>
          </a:xfrm>
        </p:spPr>
        <p:txBody>
          <a:bodyPr>
            <a:normAutofit/>
          </a:bodyPr>
          <a:lstStyle/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Mechanism – single step reaction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 of the reaction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 Between Rate Coefficients and Equilibrium Constants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11BFE163-703F-4194-9F34-5BEC1BCB5AA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1279909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1D15-732F-41A0-8B56-E3CEF9AC1C31}"/>
              </a:ext>
            </a:extLst>
          </p:cNvPr>
          <p:cNvSpPr txBox="1"/>
          <p:nvPr/>
        </p:nvSpPr>
        <p:spPr>
          <a:xfrm>
            <a:off x="895927" y="1505528"/>
            <a:ext cx="9968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4.7) 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results of problem 4.6,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volumetric mass oxidation rate of butane, in kg/s-m</a:t>
            </a:r>
            <a:r>
              <a:rPr lang="en-US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 a fuel–air mixture with an equivalence ratio of 0.9, temperature of 1200 K, and pressure of 1 atm.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73F0D-8F58-4BC9-B673-76F7189E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625" y="3367088"/>
            <a:ext cx="8213725" cy="1879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351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11BFE163-703F-4194-9F34-5BEC1BCB5AA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1279909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Mechanism – single step reaction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5F36B2-A584-4EBF-A6B1-086AD949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175" y="1457757"/>
            <a:ext cx="7693314" cy="45279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335321-8406-4A3C-A762-444907245141}"/>
              </a:ext>
            </a:extLst>
          </p:cNvPr>
          <p:cNvSpPr txBox="1"/>
          <p:nvPr/>
        </p:nvSpPr>
        <p:spPr>
          <a:xfrm>
            <a:off x="1066800" y="2447925"/>
            <a:ext cx="9519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</a:p>
        </p:txBody>
      </p:sp>
    </p:spTree>
    <p:extLst>
      <p:ext uri="{BB962C8B-B14F-4D97-AF65-F5344CB8AC3E}">
        <p14:creationId xmlns:p14="http://schemas.microsoft.com/office/powerpoint/2010/main" val="2036866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11BFE163-703F-4194-9F34-5BEC1BCB5AA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1279909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 fraction calculation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35321-8406-4A3C-A762-444907245141}"/>
              </a:ext>
            </a:extLst>
          </p:cNvPr>
          <p:cNvSpPr txBox="1"/>
          <p:nvPr/>
        </p:nvSpPr>
        <p:spPr>
          <a:xfrm>
            <a:off x="1066800" y="2447925"/>
            <a:ext cx="9519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E9432C-62CD-4E9F-93BE-4B05F4302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1366837"/>
            <a:ext cx="6581776" cy="2260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EF9CF2-E6F4-4DEC-BA88-625EAE4D76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56" t="69" b="87976"/>
          <a:stretch/>
        </p:blipFill>
        <p:spPr>
          <a:xfrm>
            <a:off x="361950" y="3914775"/>
            <a:ext cx="4918512" cy="37147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7D72628-F9DC-489A-B9E4-FDD3E1A7541C}"/>
              </a:ext>
            </a:extLst>
          </p:cNvPr>
          <p:cNvSpPr/>
          <p:nvPr/>
        </p:nvSpPr>
        <p:spPr>
          <a:xfrm>
            <a:off x="5505450" y="4572000"/>
            <a:ext cx="504825" cy="3524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BF0268-E474-4193-AE75-05AEC48783CE}"/>
              </a:ext>
            </a:extLst>
          </p:cNvPr>
          <p:cNvSpPr txBox="1"/>
          <p:nvPr/>
        </p:nvSpPr>
        <p:spPr>
          <a:xfrm>
            <a:off x="6143625" y="3782003"/>
            <a:ext cx="5114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molar concentrations relate to the mole fractions and partial pressures as follows,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6779EC-77E9-4A3F-B71C-FAB8F66ACA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26" t="79769" r="10553"/>
          <a:stretch/>
        </p:blipFill>
        <p:spPr>
          <a:xfrm>
            <a:off x="314325" y="4448175"/>
            <a:ext cx="3667125" cy="628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4E59A7-CCFD-4A63-AC75-7C7307166B9A}"/>
                  </a:ext>
                </a:extLst>
              </p:cNvPr>
              <p:cNvSpPr txBox="1"/>
              <p:nvPr/>
            </p:nvSpPr>
            <p:spPr>
              <a:xfrm>
                <a:off x="295275" y="5258378"/>
                <a:ext cx="511492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Similarly find the mole fraction of the reactants: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𝐶𝐻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4E59A7-CCFD-4A63-AC75-7C7307166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5258378"/>
                <a:ext cx="5114925" cy="800219"/>
              </a:xfrm>
              <a:prstGeom prst="rect">
                <a:avLst/>
              </a:prstGeom>
              <a:blipFill>
                <a:blip r:embed="rId4"/>
                <a:stretch>
                  <a:fillRect l="-952" t="-4580" b="-11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BFC535F-6C47-4DF1-BCB1-EBDE9CBAD9B0}"/>
              </a:ext>
            </a:extLst>
          </p:cNvPr>
          <p:cNvSpPr/>
          <p:nvPr/>
        </p:nvSpPr>
        <p:spPr>
          <a:xfrm>
            <a:off x="238125" y="3762375"/>
            <a:ext cx="5067300" cy="2400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A78CAA-0BE2-453D-A492-5E97F8AC7304}"/>
                  </a:ext>
                </a:extLst>
              </p:cNvPr>
              <p:cNvSpPr txBox="1"/>
              <p:nvPr/>
            </p:nvSpPr>
            <p:spPr>
              <a:xfrm>
                <a:off x="6219826" y="5153603"/>
                <a:ext cx="2876550" cy="9357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𝐶𝐻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kmol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A78CAA-0BE2-453D-A492-5E97F8AC7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826" y="5153603"/>
                <a:ext cx="2876550" cy="935705"/>
              </a:xfrm>
              <a:prstGeom prst="rect">
                <a:avLst/>
              </a:prstGeom>
              <a:blipFill>
                <a:blip r:embed="rId5"/>
                <a:stretch>
                  <a:fillRect l="-1477" t="-2564" b="-12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CC4162A-8AFC-4111-8082-D0DB377D6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200" y="4400550"/>
            <a:ext cx="28765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06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11BFE163-703F-4194-9F34-5BEC1BCB5AA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1279909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 of the reaction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35321-8406-4A3C-A762-444907245141}"/>
              </a:ext>
            </a:extLst>
          </p:cNvPr>
          <p:cNvSpPr txBox="1"/>
          <p:nvPr/>
        </p:nvSpPr>
        <p:spPr>
          <a:xfrm>
            <a:off x="1066800" y="2447925"/>
            <a:ext cx="9519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5341B-78AA-49C5-8C47-2BE0A52D8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447675"/>
            <a:ext cx="6391275" cy="2909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A8D07C-1394-4EC8-B2D6-292E601D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5" y="3514725"/>
            <a:ext cx="7467600" cy="137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030832-EB9D-4641-971E-3AAAF9317E24}"/>
                  </a:ext>
                </a:extLst>
              </p:cNvPr>
              <p:cNvSpPr txBox="1"/>
              <p:nvPr/>
            </p:nvSpPr>
            <p:spPr>
              <a:xfrm>
                <a:off x="1524000" y="5444609"/>
                <a:ext cx="7991475" cy="5514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mass oxidation rate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𝐶𝐻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′′′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𝑀𝑊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kmol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sz="2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  </m:t>
                            </m:r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>
                    <a:solidFill>
                      <a:srgbClr val="FF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kg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kmol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kg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sz="20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  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>
                    <a:solidFill>
                      <a:srgbClr val="FF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030832-EB9D-4641-971E-3AAAF9317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444609"/>
                <a:ext cx="7991475" cy="551498"/>
              </a:xfrm>
              <a:prstGeom prst="rect">
                <a:avLst/>
              </a:prstGeom>
              <a:blipFill>
                <a:blip r:embed="rId4"/>
                <a:stretch>
                  <a:fillRect l="-685" b="-537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00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11BFE163-703F-4194-9F34-5BEC1BCB5AA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1279909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91D15-732F-41A0-8B56-E3CEF9AC1C31}"/>
              </a:ext>
            </a:extLst>
          </p:cNvPr>
          <p:cNvSpPr txBox="1"/>
          <p:nvPr/>
        </p:nvSpPr>
        <p:spPr>
          <a:xfrm>
            <a:off x="895927" y="1505528"/>
            <a:ext cx="9968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4.8)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Classify the following reactions as being either global or elementary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For those identified as elementary, further classify them as unimolecular, bimolecular, or termolecular. Give reasons for your classification.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DECAAF-86A5-4719-92E7-6CC91537F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2828925"/>
            <a:ext cx="3438525" cy="2366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EBF2A-6627-4C61-AEAC-66336090F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3028950"/>
            <a:ext cx="1800000" cy="14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8C79C1-DAA0-4C36-827A-973333A63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325" y="3019425"/>
            <a:ext cx="1800000" cy="14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05FCB5-5394-45A4-8D79-27256BEE1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952750"/>
            <a:ext cx="1800000" cy="14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71E446-23D0-4C5F-831C-B559BDDC671A}"/>
              </a:ext>
            </a:extLst>
          </p:cNvPr>
          <p:cNvSpPr txBox="1"/>
          <p:nvPr/>
        </p:nvSpPr>
        <p:spPr>
          <a:xfrm>
            <a:off x="5267325" y="456316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Illustrations of unimolecular, bimolecular and termolecular reactions [1]</a:t>
            </a:r>
          </a:p>
        </p:txBody>
      </p:sp>
    </p:spTree>
    <p:extLst>
      <p:ext uri="{BB962C8B-B14F-4D97-AF65-F5344CB8AC3E}">
        <p14:creationId xmlns:p14="http://schemas.microsoft.com/office/powerpoint/2010/main" val="2250180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5006</TotalTime>
  <Words>543</Words>
  <Application>Microsoft Office PowerPoint</Application>
  <PresentationFormat>Widescreen</PresentationFormat>
  <Paragraphs>71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Coronet</vt:lpstr>
      <vt:lpstr>Times New Roman</vt:lpstr>
      <vt:lpstr>Times-Roman</vt:lpstr>
      <vt:lpstr>Wingdings</vt:lpstr>
      <vt:lpstr>Office Theme</vt:lpstr>
      <vt:lpstr>Aerothermochemistry and Combustion</vt:lpstr>
      <vt:lpstr>Quick Recap</vt:lpstr>
      <vt:lpstr>Quick Recap – Project 1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ROD BUNDLES</dc:title>
  <dc:creator>Kumaresh Selvakumar</dc:creator>
  <cp:lastModifiedBy>Yahya</cp:lastModifiedBy>
  <cp:revision>295</cp:revision>
  <dcterms:created xsi:type="dcterms:W3CDTF">2022-11-18T04:53:24Z</dcterms:created>
  <dcterms:modified xsi:type="dcterms:W3CDTF">2024-05-19T09:04:32Z</dcterms:modified>
</cp:coreProperties>
</file>